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embeddedFontLst>
    <p:embeddedFont>
      <p:font typeface="Play" pitchFamily="2" charset="0"/>
      <p:regular r:id="rId15"/>
      <p:bold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2" name="Google Shape;162;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8" name="Google Shape;168;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9" name="Google Shape;169;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12</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 name="Google Shape;12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6000"/>
              <a:buFont typeface="Play"/>
              <a:buNone/>
              <a:defRPr sz="6000"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7" name="Google Shape;17;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dirty="0"/>
          </a:p>
        </p:txBody>
      </p:sp>
      <p:sp>
        <p:nvSpPr>
          <p:cNvPr id="18" name="Google Shape;1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74" name="Google Shape;74;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3" name="Google Shape;23;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4" name="Google Shape;2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Play"/>
              <a:buNone/>
              <a:defRPr sz="6000"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9" name="Google Shape;29;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E9E9E9"/>
              </a:buClr>
              <a:buSzPts val="2400"/>
              <a:buNone/>
              <a:defRPr sz="2400">
                <a:solidFill>
                  <a:srgbClr val="E9E9E9"/>
                </a:solidFill>
              </a:defRPr>
            </a:lvl1pPr>
            <a:lvl2pPr marL="914400" lvl="1" indent="-228600" algn="l">
              <a:lnSpc>
                <a:spcPct val="90000"/>
              </a:lnSpc>
              <a:spcBef>
                <a:spcPts val="500"/>
              </a:spcBef>
              <a:spcAft>
                <a:spcPts val="0"/>
              </a:spcAft>
              <a:buClr>
                <a:srgbClr val="E9E9E9"/>
              </a:buClr>
              <a:buSzPts val="2000"/>
              <a:buNone/>
              <a:defRPr sz="2000">
                <a:solidFill>
                  <a:srgbClr val="E9E9E9"/>
                </a:solidFill>
              </a:defRPr>
            </a:lvl2pPr>
            <a:lvl3pPr marL="1371600" lvl="2" indent="-228600" algn="l">
              <a:lnSpc>
                <a:spcPct val="90000"/>
              </a:lnSpc>
              <a:spcBef>
                <a:spcPts val="500"/>
              </a:spcBef>
              <a:spcAft>
                <a:spcPts val="0"/>
              </a:spcAft>
              <a:buClr>
                <a:srgbClr val="E9E9E9"/>
              </a:buClr>
              <a:buSzPts val="1800"/>
              <a:buNone/>
              <a:defRPr sz="1800">
                <a:solidFill>
                  <a:srgbClr val="E9E9E9"/>
                </a:solidFill>
              </a:defRPr>
            </a:lvl3pPr>
            <a:lvl4pPr marL="1828800" lvl="3" indent="-228600" algn="l">
              <a:lnSpc>
                <a:spcPct val="90000"/>
              </a:lnSpc>
              <a:spcBef>
                <a:spcPts val="500"/>
              </a:spcBef>
              <a:spcAft>
                <a:spcPts val="0"/>
              </a:spcAft>
              <a:buClr>
                <a:srgbClr val="E9E9E9"/>
              </a:buClr>
              <a:buSzPts val="1600"/>
              <a:buNone/>
              <a:defRPr sz="1600">
                <a:solidFill>
                  <a:srgbClr val="E9E9E9"/>
                </a:solidFill>
              </a:defRPr>
            </a:lvl4pPr>
            <a:lvl5pPr marL="2286000" lvl="4" indent="-228600" algn="l">
              <a:lnSpc>
                <a:spcPct val="90000"/>
              </a:lnSpc>
              <a:spcBef>
                <a:spcPts val="500"/>
              </a:spcBef>
              <a:spcAft>
                <a:spcPts val="0"/>
              </a:spcAft>
              <a:buClr>
                <a:srgbClr val="E9E9E9"/>
              </a:buClr>
              <a:buSzPts val="1600"/>
              <a:buNone/>
              <a:defRPr sz="1600">
                <a:solidFill>
                  <a:srgbClr val="E9E9E9"/>
                </a:solidFill>
              </a:defRPr>
            </a:lvl5pPr>
            <a:lvl6pPr marL="2743200" lvl="5" indent="-228600" algn="l">
              <a:lnSpc>
                <a:spcPct val="90000"/>
              </a:lnSpc>
              <a:spcBef>
                <a:spcPts val="500"/>
              </a:spcBef>
              <a:spcAft>
                <a:spcPts val="0"/>
              </a:spcAft>
              <a:buClr>
                <a:srgbClr val="E9E9E9"/>
              </a:buClr>
              <a:buSzPts val="1600"/>
              <a:buNone/>
              <a:defRPr sz="1600">
                <a:solidFill>
                  <a:srgbClr val="E9E9E9"/>
                </a:solidFill>
              </a:defRPr>
            </a:lvl6pPr>
            <a:lvl7pPr marL="3200400" lvl="6" indent="-228600" algn="l">
              <a:lnSpc>
                <a:spcPct val="90000"/>
              </a:lnSpc>
              <a:spcBef>
                <a:spcPts val="500"/>
              </a:spcBef>
              <a:spcAft>
                <a:spcPts val="0"/>
              </a:spcAft>
              <a:buClr>
                <a:srgbClr val="E9E9E9"/>
              </a:buClr>
              <a:buSzPts val="1600"/>
              <a:buNone/>
              <a:defRPr sz="1600">
                <a:solidFill>
                  <a:srgbClr val="E9E9E9"/>
                </a:solidFill>
              </a:defRPr>
            </a:lvl7pPr>
            <a:lvl8pPr marL="3657600" lvl="7" indent="-228600" algn="l">
              <a:lnSpc>
                <a:spcPct val="90000"/>
              </a:lnSpc>
              <a:spcBef>
                <a:spcPts val="500"/>
              </a:spcBef>
              <a:spcAft>
                <a:spcPts val="0"/>
              </a:spcAft>
              <a:buClr>
                <a:srgbClr val="E9E9E9"/>
              </a:buClr>
              <a:buSzPts val="1600"/>
              <a:buNone/>
              <a:defRPr sz="1600">
                <a:solidFill>
                  <a:srgbClr val="E9E9E9"/>
                </a:solidFill>
              </a:defRPr>
            </a:lvl8pPr>
            <a:lvl9pPr marL="4114800" lvl="8" indent="-228600" algn="l">
              <a:lnSpc>
                <a:spcPct val="90000"/>
              </a:lnSpc>
              <a:spcBef>
                <a:spcPts val="500"/>
              </a:spcBef>
              <a:spcAft>
                <a:spcPts val="0"/>
              </a:spcAft>
              <a:buClr>
                <a:srgbClr val="E9E9E9"/>
              </a:buClr>
              <a:buSzPts val="1600"/>
              <a:buNone/>
              <a:defRPr sz="1600">
                <a:solidFill>
                  <a:srgbClr val="E9E9E9"/>
                </a:solidFill>
              </a:defRPr>
            </a:lvl9pPr>
          </a:lstStyle>
          <a:p>
            <a:endParaRPr/>
          </a:p>
        </p:txBody>
      </p:sp>
      <p:sp>
        <p:nvSpPr>
          <p:cNvPr id="30" name="Google Shape;30;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35" name="Google Shape;35;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7" name="Google Shape;37;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42" name="Google Shape;42;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3" name="Google Shape;43;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4" name="Google Shape;44;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400"/>
              <a:buNone/>
              <a:defRPr sz="2400" b="1"/>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5" name="Google Shape;45;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6" name="Google Shape;46;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51" name="Google Shape;51;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Play"/>
              <a:buNone/>
              <a:defRPr sz="3200"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60" name="Google Shape;60;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lt1"/>
              </a:buClr>
              <a:buSzPts val="3200"/>
              <a:buChar char="•"/>
              <a:defRPr sz="3200"/>
            </a:lvl1pPr>
            <a:lvl2pPr marL="914400" lvl="1" indent="-406400" algn="l">
              <a:lnSpc>
                <a:spcPct val="90000"/>
              </a:lnSpc>
              <a:spcBef>
                <a:spcPts val="500"/>
              </a:spcBef>
              <a:spcAft>
                <a:spcPts val="0"/>
              </a:spcAft>
              <a:buClr>
                <a:schemeClr val="lt1"/>
              </a:buClr>
              <a:buSzPts val="2800"/>
              <a:buChar char="•"/>
              <a:defRPr sz="2800"/>
            </a:lvl2pPr>
            <a:lvl3pPr marL="1371600" lvl="2" indent="-381000" algn="l">
              <a:lnSpc>
                <a:spcPct val="90000"/>
              </a:lnSpc>
              <a:spcBef>
                <a:spcPts val="500"/>
              </a:spcBef>
              <a:spcAft>
                <a:spcPts val="0"/>
              </a:spcAft>
              <a:buClr>
                <a:schemeClr val="lt1"/>
              </a:buClr>
              <a:buSzPts val="2400"/>
              <a:buChar char="•"/>
              <a:defRPr sz="2400"/>
            </a:lvl3pPr>
            <a:lvl4pPr marL="1828800" lvl="3" indent="-355600" algn="l">
              <a:lnSpc>
                <a:spcPct val="90000"/>
              </a:lnSpc>
              <a:spcBef>
                <a:spcPts val="500"/>
              </a:spcBef>
              <a:spcAft>
                <a:spcPts val="0"/>
              </a:spcAft>
              <a:buClr>
                <a:schemeClr val="lt1"/>
              </a:buClr>
              <a:buSzPts val="2000"/>
              <a:buChar char="•"/>
              <a:defRPr sz="2000"/>
            </a:lvl4pPr>
            <a:lvl5pPr marL="2286000" lvl="4" indent="-355600" algn="l">
              <a:lnSpc>
                <a:spcPct val="90000"/>
              </a:lnSpc>
              <a:spcBef>
                <a:spcPts val="500"/>
              </a:spcBef>
              <a:spcAft>
                <a:spcPts val="0"/>
              </a:spcAft>
              <a:buClr>
                <a:schemeClr val="lt1"/>
              </a:buClr>
              <a:buSzPts val="2000"/>
              <a:buChar char="•"/>
              <a:defRPr sz="2000"/>
            </a:lvl5pPr>
            <a:lvl6pPr marL="2743200" lvl="5" indent="-355600" algn="l">
              <a:lnSpc>
                <a:spcPct val="90000"/>
              </a:lnSpc>
              <a:spcBef>
                <a:spcPts val="500"/>
              </a:spcBef>
              <a:spcAft>
                <a:spcPts val="0"/>
              </a:spcAft>
              <a:buClr>
                <a:schemeClr val="lt1"/>
              </a:buClr>
              <a:buSzPts val="2000"/>
              <a:buChar char="•"/>
              <a:defRPr sz="2000"/>
            </a:lvl6pPr>
            <a:lvl7pPr marL="3200400" lvl="6" indent="-355600" algn="l">
              <a:lnSpc>
                <a:spcPct val="90000"/>
              </a:lnSpc>
              <a:spcBef>
                <a:spcPts val="500"/>
              </a:spcBef>
              <a:spcAft>
                <a:spcPts val="0"/>
              </a:spcAft>
              <a:buClr>
                <a:schemeClr val="lt1"/>
              </a:buClr>
              <a:buSzPts val="2000"/>
              <a:buChar char="•"/>
              <a:defRPr sz="2000"/>
            </a:lvl7pPr>
            <a:lvl8pPr marL="3657600" lvl="7" indent="-355600" algn="l">
              <a:lnSpc>
                <a:spcPct val="90000"/>
              </a:lnSpc>
              <a:spcBef>
                <a:spcPts val="500"/>
              </a:spcBef>
              <a:spcAft>
                <a:spcPts val="0"/>
              </a:spcAft>
              <a:buClr>
                <a:schemeClr val="lt1"/>
              </a:buClr>
              <a:buSzPts val="2000"/>
              <a:buChar char="•"/>
              <a:defRPr sz="2000"/>
            </a:lvl8pPr>
            <a:lvl9pPr marL="4114800" lvl="8" indent="-355600" algn="l">
              <a:lnSpc>
                <a:spcPct val="90000"/>
              </a:lnSpc>
              <a:spcBef>
                <a:spcPts val="500"/>
              </a:spcBef>
              <a:spcAft>
                <a:spcPts val="0"/>
              </a:spcAft>
              <a:buClr>
                <a:schemeClr val="lt1"/>
              </a:buClr>
              <a:buSzPts val="2000"/>
              <a:buChar char="•"/>
              <a:defRPr sz="2000"/>
            </a:lvl9pPr>
          </a:lstStyle>
          <a:p>
            <a:endParaRPr/>
          </a:p>
        </p:txBody>
      </p:sp>
      <p:sp>
        <p:nvSpPr>
          <p:cNvPr id="61" name="Google Shape;61;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Play"/>
              <a:buNone/>
              <a:defRPr sz="3200"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67" name="Google Shape;67;p10"/>
          <p:cNvSpPr>
            <a:spLocks noGrp="1"/>
          </p:cNvSpPr>
          <p:nvPr>
            <p:ph type="pic" idx="2"/>
          </p:nvPr>
        </p:nvSpPr>
        <p:spPr>
          <a:xfrm>
            <a:off x="5183188" y="987425"/>
            <a:ext cx="6172200" cy="4873625"/>
          </a:xfrm>
          <a:prstGeom prst="rect">
            <a:avLst/>
          </a:prstGeom>
          <a:noFill/>
          <a:ln>
            <a:noFill/>
          </a:ln>
        </p:spPr>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Play"/>
              <a:buNone/>
              <a:defRPr sz="4400" b="0" i="0" u="none" strike="noStrike" cap="none">
                <a:solidFill>
                  <a:schemeClr val="lt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Arial"/>
                <a:ea typeface="Arial"/>
                <a:cs typeface="Arial"/>
                <a:sym typeface="Arial"/>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Arial"/>
                <a:ea typeface="Arial"/>
                <a:cs typeface="Arial"/>
                <a:sym typeface="Arial"/>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rial"/>
                <a:ea typeface="Arial"/>
                <a:cs typeface="Arial"/>
                <a:sym typeface="Arial"/>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E9E9E9"/>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E9E9E9"/>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lt1"/>
                </a:solidFill>
                <a:latin typeface="Arial"/>
                <a:ea typeface="Arial"/>
                <a:cs typeface="Arial"/>
                <a:sym typeface="Arial"/>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E9E9E9"/>
                </a:solidFill>
                <a:latin typeface="Arial"/>
                <a:ea typeface="Arial"/>
                <a:cs typeface="Arial"/>
                <a:sym typeface="Arial"/>
              </a:defRPr>
            </a:lvl1pPr>
            <a:lvl2pPr marL="0" marR="0" lvl="1" indent="0" algn="r" rtl="0">
              <a:spcBef>
                <a:spcPts val="0"/>
              </a:spcBef>
              <a:buNone/>
              <a:defRPr sz="1200" b="0" i="0" u="none" strike="noStrike" cap="none">
                <a:solidFill>
                  <a:srgbClr val="E9E9E9"/>
                </a:solidFill>
                <a:latin typeface="Arial"/>
                <a:ea typeface="Arial"/>
                <a:cs typeface="Arial"/>
                <a:sym typeface="Arial"/>
              </a:defRPr>
            </a:lvl2pPr>
            <a:lvl3pPr marL="0" marR="0" lvl="2" indent="0" algn="r" rtl="0">
              <a:spcBef>
                <a:spcPts val="0"/>
              </a:spcBef>
              <a:buNone/>
              <a:defRPr sz="1200" b="0" i="0" u="none" strike="noStrike" cap="none">
                <a:solidFill>
                  <a:srgbClr val="E9E9E9"/>
                </a:solidFill>
                <a:latin typeface="Arial"/>
                <a:ea typeface="Arial"/>
                <a:cs typeface="Arial"/>
                <a:sym typeface="Arial"/>
              </a:defRPr>
            </a:lvl3pPr>
            <a:lvl4pPr marL="0" marR="0" lvl="3" indent="0" algn="r" rtl="0">
              <a:spcBef>
                <a:spcPts val="0"/>
              </a:spcBef>
              <a:buNone/>
              <a:defRPr sz="1200" b="0" i="0" u="none" strike="noStrike" cap="none">
                <a:solidFill>
                  <a:srgbClr val="E9E9E9"/>
                </a:solidFill>
                <a:latin typeface="Arial"/>
                <a:ea typeface="Arial"/>
                <a:cs typeface="Arial"/>
                <a:sym typeface="Arial"/>
              </a:defRPr>
            </a:lvl4pPr>
            <a:lvl5pPr marL="0" marR="0" lvl="4" indent="0" algn="r" rtl="0">
              <a:spcBef>
                <a:spcPts val="0"/>
              </a:spcBef>
              <a:buNone/>
              <a:defRPr sz="1200" b="0" i="0" u="none" strike="noStrike" cap="none">
                <a:solidFill>
                  <a:srgbClr val="E9E9E9"/>
                </a:solidFill>
                <a:latin typeface="Arial"/>
                <a:ea typeface="Arial"/>
                <a:cs typeface="Arial"/>
                <a:sym typeface="Arial"/>
              </a:defRPr>
            </a:lvl5pPr>
            <a:lvl6pPr marL="0" marR="0" lvl="5" indent="0" algn="r" rtl="0">
              <a:spcBef>
                <a:spcPts val="0"/>
              </a:spcBef>
              <a:buNone/>
              <a:defRPr sz="1200" b="0" i="0" u="none" strike="noStrike" cap="none">
                <a:solidFill>
                  <a:srgbClr val="E9E9E9"/>
                </a:solidFill>
                <a:latin typeface="Arial"/>
                <a:ea typeface="Arial"/>
                <a:cs typeface="Arial"/>
                <a:sym typeface="Arial"/>
              </a:defRPr>
            </a:lvl6pPr>
            <a:lvl7pPr marL="0" marR="0" lvl="6" indent="0" algn="r" rtl="0">
              <a:spcBef>
                <a:spcPts val="0"/>
              </a:spcBef>
              <a:buNone/>
              <a:defRPr sz="1200" b="0" i="0" u="none" strike="noStrike" cap="none">
                <a:solidFill>
                  <a:srgbClr val="E9E9E9"/>
                </a:solidFill>
                <a:latin typeface="Arial"/>
                <a:ea typeface="Arial"/>
                <a:cs typeface="Arial"/>
                <a:sym typeface="Arial"/>
              </a:defRPr>
            </a:lvl7pPr>
            <a:lvl8pPr marL="0" marR="0" lvl="7" indent="0" algn="r" rtl="0">
              <a:spcBef>
                <a:spcPts val="0"/>
              </a:spcBef>
              <a:buNone/>
              <a:defRPr sz="1200" b="0" i="0" u="none" strike="noStrike" cap="none">
                <a:solidFill>
                  <a:srgbClr val="E9E9E9"/>
                </a:solidFill>
                <a:latin typeface="Arial"/>
                <a:ea typeface="Arial"/>
                <a:cs typeface="Arial"/>
                <a:sym typeface="Arial"/>
              </a:defRPr>
            </a:lvl8pPr>
            <a:lvl9pPr marL="0" marR="0" lvl="8" indent="0" algn="r" rtl="0">
              <a:spcBef>
                <a:spcPts val="0"/>
              </a:spcBef>
              <a:buNone/>
              <a:defRPr sz="1200" b="0" i="0" u="none" strike="noStrike" cap="none">
                <a:solidFill>
                  <a:srgbClr val="E9E9E9"/>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1.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7"/>
        <p:cNvGrpSpPr/>
        <p:nvPr/>
      </p:nvGrpSpPr>
      <p:grpSpPr>
        <a:xfrm>
          <a:off x="0" y="0"/>
          <a:ext cx="0" cy="0"/>
          <a:chOff x="0" y="0"/>
          <a:chExt cx="0" cy="0"/>
        </a:xfrm>
      </p:grpSpPr>
      <p:sp>
        <p:nvSpPr>
          <p:cNvPr id="88" name="Google Shape;88;p13"/>
          <p:cNvSpPr txBox="1">
            <a:spLocks noGrp="1"/>
          </p:cNvSpPr>
          <p:nvPr>
            <p:ph type="ctrTitle"/>
          </p:nvPr>
        </p:nvSpPr>
        <p:spPr>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lt1"/>
              </a:buClr>
              <a:buSzPts val="6000"/>
              <a:buFont typeface="Play"/>
              <a:buNone/>
            </a:pPr>
            <a:r>
              <a:rPr lang="en-GB" dirty="0"/>
              <a:t>DJ Simulator – Project Proposal</a:t>
            </a:r>
            <a:endParaRPr dirty="0"/>
          </a:p>
        </p:txBody>
      </p:sp>
      <p:sp>
        <p:nvSpPr>
          <p:cNvPr id="89" name="Google Shape;89;p13"/>
          <p:cNvSpPr txBox="1">
            <a:spLocks noGrp="1"/>
          </p:cNvSpPr>
          <p:nvPr>
            <p:ph type="subTitle" idx="1"/>
          </p:nvPr>
        </p:nvSpPr>
        <p:spPr>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lt1"/>
              </a:buClr>
              <a:buSzPts val="2400"/>
              <a:buNone/>
            </a:pPr>
            <a:r>
              <a:rPr lang="en-GB" b="1" dirty="0"/>
              <a:t>Student:</a:t>
            </a:r>
            <a:r>
              <a:rPr lang="en-GB" dirty="0"/>
              <a:t> Mac Baranowski</a:t>
            </a:r>
            <a:endParaRPr dirty="0"/>
          </a:p>
          <a:p>
            <a:pPr marL="0" lvl="0" indent="0" algn="ctr" rtl="0">
              <a:lnSpc>
                <a:spcPct val="90000"/>
              </a:lnSpc>
              <a:spcBef>
                <a:spcPts val="1000"/>
              </a:spcBef>
              <a:spcAft>
                <a:spcPts val="0"/>
              </a:spcAft>
              <a:buClr>
                <a:schemeClr val="lt1"/>
              </a:buClr>
              <a:buSzPts val="2400"/>
              <a:buNone/>
            </a:pPr>
            <a:r>
              <a:rPr lang="en-GB" b="1" dirty="0"/>
              <a:t>Project supervisor:</a:t>
            </a:r>
            <a:r>
              <a:rPr lang="en-GB" dirty="0"/>
              <a:t> Andreas Hoppe</a:t>
            </a:r>
            <a:endParaRPr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Play"/>
              <a:buNone/>
            </a:pPr>
            <a:r>
              <a:rPr lang="en-GB" dirty="0"/>
              <a:t>Future plans &amp; schedule</a:t>
            </a:r>
            <a:endParaRPr dirty="0"/>
          </a:p>
        </p:txBody>
      </p:sp>
      <p:sp>
        <p:nvSpPr>
          <p:cNvPr id="154" name="Google Shape;154;p22"/>
          <p:cNvSpPr txBox="1">
            <a:spLocks noGrp="1"/>
          </p:cNvSpPr>
          <p:nvPr>
            <p:ph type="body" idx="1"/>
          </p:nvPr>
        </p:nvSpPr>
        <p:spPr>
          <a:xfrm>
            <a:off x="838200" y="1825625"/>
            <a:ext cx="10515600" cy="2500500"/>
          </a:xfrm>
          <a:prstGeom prst="rect">
            <a:avLst/>
          </a:prstGeom>
          <a:noFill/>
          <a:ln>
            <a:noFill/>
          </a:ln>
        </p:spPr>
        <p:txBody>
          <a:bodyPr spcFirstLastPara="1" wrap="square" lIns="91425" tIns="45700" rIns="91425" bIns="45700" anchor="t" anchorCtr="0">
            <a:normAutofit lnSpcReduction="10000"/>
          </a:bodyPr>
          <a:lstStyle/>
          <a:p>
            <a:pPr marL="457200" lvl="0" indent="-342900" algn="l" rtl="0">
              <a:lnSpc>
                <a:spcPct val="90000"/>
              </a:lnSpc>
              <a:spcBef>
                <a:spcPts val="0"/>
              </a:spcBef>
              <a:spcAft>
                <a:spcPts val="0"/>
              </a:spcAft>
              <a:buSzPts val="1800"/>
              <a:buChar char="•"/>
            </a:pPr>
            <a:r>
              <a:rPr lang="en-GB"/>
              <a:t>Considering the complexity of emulating the proprietary operating system of Pioneer CDJ’s, it has been decided that alternatively a Direct-Drive Technics 1210 turntable will be implemented. The Technics 1210 is an analog device, and thus emulating it is much easier and more likely to appear realistic. This change in hardware has already been reflected in the game prototype.</a:t>
            </a:r>
            <a:endParaRPr/>
          </a:p>
        </p:txBody>
      </p:sp>
      <p:sp>
        <p:nvSpPr>
          <p:cNvPr id="155" name="Google Shape;155;p22"/>
          <p:cNvSpPr txBox="1"/>
          <p:nvPr/>
        </p:nvSpPr>
        <p:spPr>
          <a:xfrm>
            <a:off x="647900" y="4764700"/>
            <a:ext cx="638100" cy="28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i="1">
                <a:solidFill>
                  <a:schemeClr val="lt1"/>
                </a:solidFill>
                <a:highlight>
                  <a:srgbClr val="6D9EEB"/>
                </a:highlight>
              </a:rPr>
              <a:t>Fig. 1</a:t>
            </a:r>
            <a:endParaRPr sz="1000" i="1">
              <a:solidFill>
                <a:schemeClr val="lt1"/>
              </a:solidFill>
              <a:highlight>
                <a:srgbClr val="6D9EEB"/>
              </a:highlight>
            </a:endParaRPr>
          </a:p>
        </p:txBody>
      </p:sp>
      <p:pic>
        <p:nvPicPr>
          <p:cNvPr id="156" name="Google Shape;156;p22"/>
          <p:cNvPicPr preferRelativeResize="0"/>
          <p:nvPr/>
        </p:nvPicPr>
        <p:blipFill>
          <a:blip r:embed="rId3">
            <a:alphaModFix/>
          </a:blip>
          <a:stretch>
            <a:fillRect/>
          </a:stretch>
        </p:blipFill>
        <p:spPr>
          <a:xfrm>
            <a:off x="1056750" y="4408750"/>
            <a:ext cx="2618700" cy="2618700"/>
          </a:xfrm>
          <a:prstGeom prst="rect">
            <a:avLst/>
          </a:prstGeom>
          <a:noFill/>
          <a:ln>
            <a:noFill/>
          </a:ln>
        </p:spPr>
      </p:pic>
      <p:sp>
        <p:nvSpPr>
          <p:cNvPr id="157" name="Google Shape;157;p22"/>
          <p:cNvSpPr txBox="1"/>
          <p:nvPr/>
        </p:nvSpPr>
        <p:spPr>
          <a:xfrm>
            <a:off x="8123950" y="4461050"/>
            <a:ext cx="3797700" cy="101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i="1">
                <a:solidFill>
                  <a:schemeClr val="lt1"/>
                </a:solidFill>
              </a:rPr>
              <a:t>Fig. 1:</a:t>
            </a:r>
            <a:r>
              <a:rPr lang="en-GB" sz="1200">
                <a:solidFill>
                  <a:schemeClr val="lt1"/>
                </a:solidFill>
              </a:rPr>
              <a:t> Technics SL1210</a:t>
            </a:r>
            <a:endParaRPr sz="1200">
              <a:solidFill>
                <a:schemeClr val="lt1"/>
              </a:solidFill>
            </a:endParaRPr>
          </a:p>
          <a:p>
            <a:pPr marL="0" lvl="0" indent="0" algn="l" rtl="0">
              <a:spcBef>
                <a:spcPts val="0"/>
              </a:spcBef>
              <a:spcAft>
                <a:spcPts val="0"/>
              </a:spcAft>
              <a:buNone/>
            </a:pPr>
            <a:r>
              <a:rPr lang="en-GB" sz="1200" b="1" i="1">
                <a:solidFill>
                  <a:schemeClr val="lt1"/>
                </a:solidFill>
              </a:rPr>
              <a:t>Fig. 2: </a:t>
            </a:r>
            <a:r>
              <a:rPr lang="en-GB" sz="1200">
                <a:solidFill>
                  <a:schemeClr val="lt1"/>
                </a:solidFill>
              </a:rPr>
              <a:t>early prototype in-game emulation of the turntable.</a:t>
            </a:r>
            <a:endParaRPr sz="1200">
              <a:solidFill>
                <a:schemeClr val="lt1"/>
              </a:solidFill>
            </a:endParaRPr>
          </a:p>
        </p:txBody>
      </p:sp>
      <p:pic>
        <p:nvPicPr>
          <p:cNvPr id="158" name="Google Shape;158;p22"/>
          <p:cNvPicPr preferRelativeResize="0"/>
          <p:nvPr/>
        </p:nvPicPr>
        <p:blipFill>
          <a:blip r:embed="rId4">
            <a:alphaModFix/>
          </a:blip>
          <a:stretch>
            <a:fillRect/>
          </a:stretch>
        </p:blipFill>
        <p:spPr>
          <a:xfrm>
            <a:off x="3827850" y="4764700"/>
            <a:ext cx="2860007" cy="1940900"/>
          </a:xfrm>
          <a:prstGeom prst="rect">
            <a:avLst/>
          </a:prstGeom>
          <a:noFill/>
          <a:ln>
            <a:noFill/>
          </a:ln>
        </p:spPr>
      </p:pic>
      <p:sp>
        <p:nvSpPr>
          <p:cNvPr id="159" name="Google Shape;159;p22"/>
          <p:cNvSpPr txBox="1"/>
          <p:nvPr/>
        </p:nvSpPr>
        <p:spPr>
          <a:xfrm>
            <a:off x="3930250" y="4828700"/>
            <a:ext cx="638100" cy="28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i="1">
                <a:solidFill>
                  <a:schemeClr val="lt1"/>
                </a:solidFill>
                <a:highlight>
                  <a:srgbClr val="6D9EEB"/>
                </a:highlight>
              </a:rPr>
              <a:t>Fig. 2</a:t>
            </a:r>
            <a:endParaRPr sz="1000" i="1">
              <a:solidFill>
                <a:schemeClr val="lt1"/>
              </a:solidFill>
              <a:highlight>
                <a:srgbClr val="6D9EEB"/>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3"/>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Play"/>
              <a:buNone/>
            </a:pPr>
            <a:r>
              <a:rPr lang="en-GB" dirty="0"/>
              <a:t>References</a:t>
            </a:r>
            <a:endParaRPr dirty="0"/>
          </a:p>
        </p:txBody>
      </p:sp>
      <p:sp>
        <p:nvSpPr>
          <p:cNvPr id="165" name="Google Shape;165;p23"/>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lt1"/>
              </a:buClr>
              <a:buSzPts val="2800"/>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4"/>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Play"/>
              <a:buNone/>
            </a:pPr>
            <a:endParaRPr dirty="0"/>
          </a:p>
        </p:txBody>
      </p:sp>
      <p:sp>
        <p:nvSpPr>
          <p:cNvPr id="172" name="Google Shape;172;p24"/>
          <p:cNvSpPr txBox="1">
            <a:spLocks noGrp="1"/>
          </p:cNvSpPr>
          <p:nvPr>
            <p:ph type="body" idx="1"/>
          </p:nvPr>
        </p:nvSpPr>
        <p:spPr>
          <a:prstGeom prst="rect">
            <a:avLst/>
          </a:prstGeom>
          <a:noFill/>
          <a:ln>
            <a:noFill/>
          </a:ln>
        </p:spPr>
        <p:txBody>
          <a:bodyPr spcFirstLastPara="1" wrap="square" lIns="91425" tIns="45700" rIns="91425" bIns="45700" anchor="t" anchorCtr="0">
            <a:normAutofit fontScale="55000" lnSpcReduction="20000"/>
          </a:bodyPr>
          <a:lstStyle/>
          <a:p>
            <a:pPr marL="228600" lvl="0" indent="-228600" algn="l" rtl="0">
              <a:lnSpc>
                <a:spcPct val="90000"/>
              </a:lnSpc>
              <a:spcBef>
                <a:spcPts val="0"/>
              </a:spcBef>
              <a:spcAft>
                <a:spcPts val="0"/>
              </a:spcAft>
              <a:buClr>
                <a:schemeClr val="lt1"/>
              </a:buClr>
              <a:buSzPct val="100000"/>
              <a:buChar char="•"/>
            </a:pPr>
            <a:r>
              <a:rPr lang="en-GB"/>
              <a:t> -Project Title Page including Student and Supervisor name</a:t>
            </a:r>
            <a:endParaRPr/>
          </a:p>
          <a:p>
            <a:pPr marL="228600" lvl="0" indent="-228600" algn="l" rtl="0">
              <a:lnSpc>
                <a:spcPct val="90000"/>
              </a:lnSpc>
              <a:spcBef>
                <a:spcPts val="1000"/>
              </a:spcBef>
              <a:spcAft>
                <a:spcPts val="0"/>
              </a:spcAft>
              <a:buClr>
                <a:schemeClr val="lt1"/>
              </a:buClr>
              <a:buSzPct val="100000"/>
              <a:buChar char="•"/>
            </a:pPr>
            <a:r>
              <a:rPr lang="en-GB"/>
              <a:t>- Game overview including aims and objectivesLinks to an external site.,  synopsis of the game ~ 1 slide</a:t>
            </a:r>
            <a:endParaRPr/>
          </a:p>
          <a:p>
            <a:pPr marL="228600" lvl="0" indent="-228600" algn="l" rtl="0">
              <a:lnSpc>
                <a:spcPct val="90000"/>
              </a:lnSpc>
              <a:spcBef>
                <a:spcPts val="1000"/>
              </a:spcBef>
              <a:spcAft>
                <a:spcPts val="0"/>
              </a:spcAft>
              <a:buClr>
                <a:schemeClr val="lt1"/>
              </a:buClr>
              <a:buSzPct val="100000"/>
              <a:buChar char="•"/>
            </a:pPr>
            <a:r>
              <a:rPr lang="en-GB"/>
              <a:t>- Game Aesthetic,  (you could make use of generative AI to render a first impression) ~ 1 slides</a:t>
            </a:r>
            <a:endParaRPr/>
          </a:p>
          <a:p>
            <a:pPr marL="228600" lvl="0" indent="-228600" algn="l" rtl="0">
              <a:lnSpc>
                <a:spcPct val="90000"/>
              </a:lnSpc>
              <a:spcBef>
                <a:spcPts val="1000"/>
              </a:spcBef>
              <a:spcAft>
                <a:spcPts val="0"/>
              </a:spcAft>
              <a:buClr>
                <a:schemeClr val="lt1"/>
              </a:buClr>
              <a:buSzPct val="100000"/>
              <a:buChar char="•"/>
            </a:pPr>
            <a:r>
              <a:rPr lang="en-GB"/>
              <a:t>- Main Game Mechanic, ~ 1 slide </a:t>
            </a:r>
            <a:endParaRPr/>
          </a:p>
          <a:p>
            <a:pPr marL="228600" lvl="0" indent="-228600" algn="l" rtl="0">
              <a:lnSpc>
                <a:spcPct val="90000"/>
              </a:lnSpc>
              <a:spcBef>
                <a:spcPts val="1000"/>
              </a:spcBef>
              <a:spcAft>
                <a:spcPts val="0"/>
              </a:spcAft>
              <a:buClr>
                <a:schemeClr val="lt1"/>
              </a:buClr>
              <a:buSzPct val="100000"/>
              <a:buChar char="•"/>
            </a:pPr>
            <a:r>
              <a:rPr lang="en-GB"/>
              <a:t>- Narrative (if applicable) ~ 1 slide</a:t>
            </a:r>
            <a:endParaRPr/>
          </a:p>
          <a:p>
            <a:pPr marL="228600" lvl="0" indent="-228600" algn="l" rtl="0">
              <a:lnSpc>
                <a:spcPct val="90000"/>
              </a:lnSpc>
              <a:spcBef>
                <a:spcPts val="1000"/>
              </a:spcBef>
              <a:spcAft>
                <a:spcPts val="0"/>
              </a:spcAft>
              <a:buClr>
                <a:schemeClr val="lt1"/>
              </a:buClr>
              <a:buSzPct val="100000"/>
              <a:buChar char="•"/>
            </a:pPr>
            <a:r>
              <a:rPr lang="en-GB"/>
              <a:t>- Requirements (features) and MOSCOW prioritisation of specific requirements ~ 2 slides</a:t>
            </a:r>
            <a:endParaRPr/>
          </a:p>
          <a:p>
            <a:pPr marL="228600" lvl="0" indent="-228600" algn="l" rtl="0">
              <a:lnSpc>
                <a:spcPct val="90000"/>
              </a:lnSpc>
              <a:spcBef>
                <a:spcPts val="1000"/>
              </a:spcBef>
              <a:spcAft>
                <a:spcPts val="0"/>
              </a:spcAft>
              <a:buClr>
                <a:schemeClr val="lt1"/>
              </a:buClr>
              <a:buSzPct val="100000"/>
              <a:buChar char="•"/>
            </a:pPr>
            <a:r>
              <a:rPr lang="en-GB"/>
              <a:t>- Technology:  Game Engine, such as A.I. or graphics effects, available graphics resources to be used (how could it be done). It's about finding the state of the art in the genre for your game.  ~ 1 slide</a:t>
            </a:r>
            <a:endParaRPr/>
          </a:p>
          <a:p>
            <a:pPr marL="228600" lvl="0" indent="-228600" algn="l" rtl="0">
              <a:lnSpc>
                <a:spcPct val="90000"/>
              </a:lnSpc>
              <a:spcBef>
                <a:spcPts val="1000"/>
              </a:spcBef>
              <a:spcAft>
                <a:spcPts val="0"/>
              </a:spcAft>
              <a:buClr>
                <a:schemeClr val="lt1"/>
              </a:buClr>
              <a:buSzPct val="100000"/>
              <a:buChar char="•"/>
            </a:pPr>
            <a:r>
              <a:rPr lang="en-GB"/>
              <a:t>- Development methodology: How do you intend to progress? Agile/WaterfallLinks to an external site.? ~ 1 slide</a:t>
            </a:r>
            <a:endParaRPr/>
          </a:p>
          <a:p>
            <a:pPr marL="228600" lvl="0" indent="-228600" algn="l" rtl="0">
              <a:lnSpc>
                <a:spcPct val="90000"/>
              </a:lnSpc>
              <a:spcBef>
                <a:spcPts val="1000"/>
              </a:spcBef>
              <a:spcAft>
                <a:spcPts val="0"/>
              </a:spcAft>
              <a:buClr>
                <a:schemeClr val="lt1"/>
              </a:buClr>
              <a:buSzPct val="100000"/>
              <a:buChar char="•"/>
            </a:pPr>
            <a:r>
              <a:rPr lang="en-GB"/>
              <a:t>- Ethical, Legal and Social issues and Data Security issues: PEGI Rating, copyright, ethical issue, data security. Notes Download Notes. ~ 1 slide</a:t>
            </a:r>
            <a:endParaRPr/>
          </a:p>
          <a:p>
            <a:pPr marL="228600" lvl="0" indent="-228600" algn="l" rtl="0">
              <a:lnSpc>
                <a:spcPct val="90000"/>
              </a:lnSpc>
              <a:spcBef>
                <a:spcPts val="1000"/>
              </a:spcBef>
              <a:spcAft>
                <a:spcPts val="0"/>
              </a:spcAft>
              <a:buClr>
                <a:schemeClr val="lt1"/>
              </a:buClr>
              <a:buSzPct val="100000"/>
              <a:buChar char="•"/>
            </a:pPr>
            <a:r>
              <a:rPr lang="en-GB"/>
              <a:t>- Forward plan and schedule ~ 1 slide</a:t>
            </a:r>
            <a:endParaRPr/>
          </a:p>
          <a:p>
            <a:pPr marL="228600" lvl="0" indent="-228600" algn="l" rtl="0">
              <a:lnSpc>
                <a:spcPct val="90000"/>
              </a:lnSpc>
              <a:spcBef>
                <a:spcPts val="1000"/>
              </a:spcBef>
              <a:spcAft>
                <a:spcPts val="0"/>
              </a:spcAft>
              <a:buClr>
                <a:schemeClr val="lt1"/>
              </a:buClr>
              <a:buSzPct val="100000"/>
              <a:buChar char="•"/>
            </a:pPr>
            <a:r>
              <a:rPr lang="en-GB"/>
              <a:t>- References ~ 1 slide (smaller font)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Play"/>
              <a:buNone/>
            </a:pPr>
            <a:r>
              <a:rPr lang="en-GB" dirty="0"/>
              <a:t>Game overview</a:t>
            </a:r>
            <a:endParaRPr dirty="0"/>
          </a:p>
        </p:txBody>
      </p:sp>
      <p:sp>
        <p:nvSpPr>
          <p:cNvPr id="95" name="Google Shape;95;p14"/>
          <p:cNvSpPr txBox="1">
            <a:spLocks noGrp="1"/>
          </p:cNvSpPr>
          <p:nvPr>
            <p:ph type="body" idx="1"/>
          </p:nvPr>
        </p:nvSpPr>
        <p:spPr>
          <a:xfrm>
            <a:off x="838200" y="1825625"/>
            <a:ext cx="10515600" cy="2251200"/>
          </a:xfrm>
          <a:prstGeom prst="rect">
            <a:avLst/>
          </a:prstGeom>
          <a:noFill/>
          <a:ln>
            <a:noFill/>
          </a:ln>
        </p:spPr>
        <p:txBody>
          <a:bodyPr spcFirstLastPara="1" wrap="square" lIns="91425" tIns="45700" rIns="91425" bIns="45700" anchor="t" anchorCtr="0">
            <a:normAutofit lnSpcReduction="10000"/>
          </a:bodyPr>
          <a:lstStyle/>
          <a:p>
            <a:pPr marL="457200" lvl="0" indent="-342900" algn="l" rtl="0">
              <a:lnSpc>
                <a:spcPct val="90000"/>
              </a:lnSpc>
              <a:spcBef>
                <a:spcPts val="0"/>
              </a:spcBef>
              <a:spcAft>
                <a:spcPts val="0"/>
              </a:spcAft>
              <a:buSzPts val="1800"/>
              <a:buChar char="•"/>
            </a:pPr>
            <a:r>
              <a:rPr lang="en-GB" dirty="0"/>
              <a:t>You are a DJ that needs to make it big in the nightlife scene. To succeed, you must perform excellent DJ sets that score plenty of points. In order to gain points, you must ensure you are picking the right tracks for the crowd and that you are mixing the tracks smoothly. Can you become the best ranked DJ and climb the points ladder?</a:t>
            </a:r>
            <a:endParaRPr dirty="0"/>
          </a:p>
        </p:txBody>
      </p:sp>
      <p:pic>
        <p:nvPicPr>
          <p:cNvPr id="96" name="Google Shape;96;p14"/>
          <p:cNvPicPr preferRelativeResize="0"/>
          <p:nvPr/>
        </p:nvPicPr>
        <p:blipFill>
          <a:blip r:embed="rId4">
            <a:alphaModFix/>
          </a:blip>
          <a:stretch>
            <a:fillRect/>
          </a:stretch>
        </p:blipFill>
        <p:spPr>
          <a:xfrm>
            <a:off x="3415825" y="4076825"/>
            <a:ext cx="5360362" cy="2476375"/>
          </a:xfrm>
          <a:prstGeom prst="rect">
            <a:avLst/>
          </a:prstGeom>
          <a:noFill/>
          <a:ln>
            <a:noFill/>
          </a:ln>
        </p:spPr>
      </p:pic>
    </p:spTree>
  </p:cSld>
  <p:clrMapOvr>
    <a:overrideClrMapping bg1="lt1" tx1="dk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5"/>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Play"/>
              <a:buNone/>
            </a:pPr>
            <a:r>
              <a:rPr lang="en-GB" dirty="0"/>
              <a:t>Game aesthetics</a:t>
            </a:r>
            <a:endParaRPr dirty="0"/>
          </a:p>
        </p:txBody>
      </p:sp>
      <p:pic>
        <p:nvPicPr>
          <p:cNvPr id="102" name="Google Shape;102;p15"/>
          <p:cNvPicPr preferRelativeResize="0"/>
          <p:nvPr/>
        </p:nvPicPr>
        <p:blipFill>
          <a:blip r:embed="rId3">
            <a:alphaModFix/>
          </a:blip>
          <a:stretch>
            <a:fillRect/>
          </a:stretch>
        </p:blipFill>
        <p:spPr>
          <a:xfrm>
            <a:off x="453000" y="1481925"/>
            <a:ext cx="4491151" cy="2527475"/>
          </a:xfrm>
          <a:prstGeom prst="rect">
            <a:avLst/>
          </a:prstGeom>
          <a:noFill/>
          <a:ln>
            <a:noFill/>
          </a:ln>
        </p:spPr>
      </p:pic>
      <p:sp>
        <p:nvSpPr>
          <p:cNvPr id="103" name="Google Shape;103;p15"/>
          <p:cNvSpPr txBox="1"/>
          <p:nvPr/>
        </p:nvSpPr>
        <p:spPr>
          <a:xfrm>
            <a:off x="8223625" y="1481925"/>
            <a:ext cx="3797700" cy="101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i="1">
                <a:solidFill>
                  <a:schemeClr val="lt1"/>
                </a:solidFill>
              </a:rPr>
              <a:t>Fig. 1:</a:t>
            </a:r>
            <a:r>
              <a:rPr lang="en-GB" sz="1200">
                <a:solidFill>
                  <a:schemeClr val="lt1"/>
                </a:solidFill>
              </a:rPr>
              <a:t> initial concept art for the game.</a:t>
            </a:r>
            <a:endParaRPr sz="1200">
              <a:solidFill>
                <a:schemeClr val="lt1"/>
              </a:solidFill>
            </a:endParaRPr>
          </a:p>
          <a:p>
            <a:pPr marL="0" lvl="0" indent="0" algn="l" rtl="0">
              <a:spcBef>
                <a:spcPts val="0"/>
              </a:spcBef>
              <a:spcAft>
                <a:spcPts val="0"/>
              </a:spcAft>
              <a:buNone/>
            </a:pPr>
            <a:r>
              <a:rPr lang="en-GB" sz="1200" b="1" i="1">
                <a:solidFill>
                  <a:schemeClr val="lt1"/>
                </a:solidFill>
              </a:rPr>
              <a:t>Fig. 2:</a:t>
            </a:r>
            <a:r>
              <a:rPr lang="en-GB" sz="1200">
                <a:solidFill>
                  <a:schemeClr val="lt1"/>
                </a:solidFill>
              </a:rPr>
              <a:t> screenshot from the in-engine prototype.</a:t>
            </a:r>
            <a:endParaRPr sz="1200">
              <a:solidFill>
                <a:schemeClr val="lt1"/>
              </a:solidFill>
            </a:endParaRPr>
          </a:p>
          <a:p>
            <a:pPr marL="0" lvl="0" indent="0" algn="l" rtl="0">
              <a:spcBef>
                <a:spcPts val="0"/>
              </a:spcBef>
              <a:spcAft>
                <a:spcPts val="0"/>
              </a:spcAft>
              <a:buNone/>
            </a:pPr>
            <a:r>
              <a:rPr lang="en-GB" sz="1200" b="1" i="1">
                <a:solidFill>
                  <a:schemeClr val="lt1"/>
                </a:solidFill>
              </a:rPr>
              <a:t>Fig. 3:</a:t>
            </a:r>
            <a:r>
              <a:rPr lang="en-GB" sz="1200">
                <a:solidFill>
                  <a:schemeClr val="lt1"/>
                </a:solidFill>
              </a:rPr>
              <a:t> image of club-standard equipment used by DJs.</a:t>
            </a:r>
            <a:endParaRPr sz="1200">
              <a:solidFill>
                <a:schemeClr val="lt1"/>
              </a:solidFill>
            </a:endParaRPr>
          </a:p>
        </p:txBody>
      </p:sp>
      <p:sp>
        <p:nvSpPr>
          <p:cNvPr id="104" name="Google Shape;104;p15"/>
          <p:cNvSpPr txBox="1"/>
          <p:nvPr/>
        </p:nvSpPr>
        <p:spPr>
          <a:xfrm>
            <a:off x="528300" y="1545050"/>
            <a:ext cx="638100" cy="28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i="1">
                <a:solidFill>
                  <a:schemeClr val="lt1"/>
                </a:solidFill>
                <a:highlight>
                  <a:srgbClr val="6D9EEB"/>
                </a:highlight>
              </a:rPr>
              <a:t>Fig. 1</a:t>
            </a:r>
            <a:endParaRPr sz="1000" i="1">
              <a:solidFill>
                <a:schemeClr val="lt1"/>
              </a:solidFill>
              <a:highlight>
                <a:srgbClr val="6D9EEB"/>
              </a:highlight>
            </a:endParaRPr>
          </a:p>
        </p:txBody>
      </p:sp>
      <p:grpSp>
        <p:nvGrpSpPr>
          <p:cNvPr id="105" name="Google Shape;105;p15"/>
          <p:cNvGrpSpPr/>
          <p:nvPr/>
        </p:nvGrpSpPr>
        <p:grpSpPr>
          <a:xfrm>
            <a:off x="7874725" y="4138975"/>
            <a:ext cx="3921836" cy="2299925"/>
            <a:chOff x="5263100" y="4009400"/>
            <a:chExt cx="3921836" cy="2299925"/>
          </a:xfrm>
        </p:grpSpPr>
        <p:grpSp>
          <p:nvGrpSpPr>
            <p:cNvPr id="106" name="Google Shape;106;p15"/>
            <p:cNvGrpSpPr/>
            <p:nvPr/>
          </p:nvGrpSpPr>
          <p:grpSpPr>
            <a:xfrm>
              <a:off x="5263100" y="4009400"/>
              <a:ext cx="3921836" cy="2299925"/>
              <a:chOff x="453000" y="4176600"/>
              <a:chExt cx="3921836" cy="2299925"/>
            </a:xfrm>
          </p:grpSpPr>
          <p:pic>
            <p:nvPicPr>
              <p:cNvPr id="107" name="Google Shape;107;p15"/>
              <p:cNvPicPr preferRelativeResize="0"/>
              <p:nvPr/>
            </p:nvPicPr>
            <p:blipFill>
              <a:blip r:embed="rId4">
                <a:alphaModFix/>
              </a:blip>
              <a:stretch>
                <a:fillRect/>
              </a:stretch>
            </p:blipFill>
            <p:spPr>
              <a:xfrm>
                <a:off x="453000" y="4176600"/>
                <a:ext cx="1666050" cy="2299925"/>
              </a:xfrm>
              <a:prstGeom prst="rect">
                <a:avLst/>
              </a:prstGeom>
              <a:noFill/>
              <a:ln>
                <a:noFill/>
              </a:ln>
            </p:spPr>
          </p:pic>
          <p:pic>
            <p:nvPicPr>
              <p:cNvPr id="108" name="Google Shape;108;p15"/>
              <p:cNvPicPr preferRelativeResize="0"/>
              <p:nvPr/>
            </p:nvPicPr>
            <p:blipFill>
              <a:blip r:embed="rId5">
                <a:alphaModFix/>
              </a:blip>
              <a:stretch>
                <a:fillRect/>
              </a:stretch>
            </p:blipFill>
            <p:spPr>
              <a:xfrm>
                <a:off x="1727375" y="4488250"/>
                <a:ext cx="2647461" cy="1988275"/>
              </a:xfrm>
              <a:prstGeom prst="rect">
                <a:avLst/>
              </a:prstGeom>
              <a:noFill/>
              <a:ln>
                <a:noFill/>
              </a:ln>
            </p:spPr>
          </p:pic>
        </p:grpSp>
        <p:sp>
          <p:nvSpPr>
            <p:cNvPr id="109" name="Google Shape;109;p15"/>
            <p:cNvSpPr txBox="1"/>
            <p:nvPr/>
          </p:nvSpPr>
          <p:spPr>
            <a:xfrm>
              <a:off x="6960550" y="4069200"/>
              <a:ext cx="638100" cy="28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i="1">
                  <a:solidFill>
                    <a:schemeClr val="lt1"/>
                  </a:solidFill>
                  <a:highlight>
                    <a:srgbClr val="6D9EEB"/>
                  </a:highlight>
                </a:rPr>
                <a:t>Fig. 3</a:t>
              </a:r>
              <a:endParaRPr sz="1000" i="1">
                <a:solidFill>
                  <a:schemeClr val="lt1"/>
                </a:solidFill>
                <a:highlight>
                  <a:srgbClr val="6D9EEB"/>
                </a:highlight>
              </a:endParaRPr>
            </a:p>
          </p:txBody>
        </p:sp>
      </p:grpSp>
      <p:pic>
        <p:nvPicPr>
          <p:cNvPr id="110" name="Google Shape;110;p15"/>
          <p:cNvPicPr preferRelativeResize="0"/>
          <p:nvPr/>
        </p:nvPicPr>
        <p:blipFill>
          <a:blip r:embed="rId6">
            <a:alphaModFix/>
          </a:blip>
          <a:stretch>
            <a:fillRect/>
          </a:stretch>
        </p:blipFill>
        <p:spPr>
          <a:xfrm>
            <a:off x="826800" y="4138978"/>
            <a:ext cx="3743551" cy="2599376"/>
          </a:xfrm>
          <a:prstGeom prst="rect">
            <a:avLst/>
          </a:prstGeom>
          <a:noFill/>
          <a:ln>
            <a:noFill/>
          </a:ln>
        </p:spPr>
      </p:pic>
      <p:sp>
        <p:nvSpPr>
          <p:cNvPr id="111" name="Google Shape;111;p15"/>
          <p:cNvSpPr txBox="1"/>
          <p:nvPr/>
        </p:nvSpPr>
        <p:spPr>
          <a:xfrm>
            <a:off x="949850" y="4259225"/>
            <a:ext cx="638100" cy="28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i="1">
                <a:solidFill>
                  <a:schemeClr val="lt1"/>
                </a:solidFill>
                <a:highlight>
                  <a:srgbClr val="6D9EEB"/>
                </a:highlight>
              </a:rPr>
              <a:t>Fig. 2</a:t>
            </a:r>
            <a:endParaRPr sz="1000" i="1">
              <a:solidFill>
                <a:schemeClr val="lt1"/>
              </a:solidFill>
              <a:highlight>
                <a:srgbClr val="6D9EEB"/>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6"/>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Play"/>
              <a:buNone/>
            </a:pPr>
            <a:r>
              <a:rPr lang="en-GB" dirty="0"/>
              <a:t>Main game mechanic</a:t>
            </a:r>
            <a:endParaRPr dirty="0"/>
          </a:p>
        </p:txBody>
      </p:sp>
      <p:sp>
        <p:nvSpPr>
          <p:cNvPr id="117" name="Google Shape;117;p16"/>
          <p:cNvSpPr txBox="1">
            <a:spLocks noGrp="1"/>
          </p:cNvSpPr>
          <p:nvPr>
            <p:ph type="body" idx="1"/>
          </p:nvPr>
        </p:nvSpPr>
        <p:spPr>
          <a:xfrm>
            <a:off x="838200" y="1825625"/>
            <a:ext cx="10445700" cy="3717000"/>
          </a:xfrm>
          <a:prstGeom prst="rect">
            <a:avLst/>
          </a:prstGeom>
          <a:noFill/>
          <a:ln>
            <a:noFill/>
          </a:ln>
        </p:spPr>
        <p:txBody>
          <a:bodyPr spcFirstLastPara="1" wrap="square" lIns="91425" tIns="45700" rIns="91425" bIns="45700" anchor="t" anchorCtr="0">
            <a:normAutofit fontScale="55000" lnSpcReduction="20000"/>
          </a:bodyPr>
          <a:lstStyle/>
          <a:p>
            <a:pPr marL="457200" lvl="0" indent="-300037" algn="l" rtl="0">
              <a:lnSpc>
                <a:spcPct val="115000"/>
              </a:lnSpc>
              <a:spcBef>
                <a:spcPts val="1200"/>
              </a:spcBef>
              <a:spcAft>
                <a:spcPts val="0"/>
              </a:spcAft>
              <a:buSzPct val="64285"/>
              <a:buChar char="•"/>
            </a:pPr>
            <a:r>
              <a:rPr lang="en-GB"/>
              <a:t>Your view throughout the game will be of the DJ decks and of the crowd. The crowd will be colour coded based on the music that they like. The tracks that are being loaded onto the decks will also be colour coded based on their genre. The aim of the game is to score as many points as possible during a timed DJ set. There are multiple ways to gain (or lose) points.</a:t>
            </a:r>
            <a:endParaRPr/>
          </a:p>
          <a:p>
            <a:pPr marL="457200" lvl="0" indent="-300037" algn="l" rtl="0">
              <a:lnSpc>
                <a:spcPct val="115000"/>
              </a:lnSpc>
              <a:spcBef>
                <a:spcPts val="0"/>
              </a:spcBef>
              <a:spcAft>
                <a:spcPts val="0"/>
              </a:spcAft>
              <a:buSzPct val="64285"/>
              <a:buChar char="•"/>
            </a:pPr>
            <a:r>
              <a:rPr lang="en-GB"/>
              <a:t>Selecting tracks that appeal to the majority of the crowd will award points. As mentioned before, you must select genres of music that appeal to the crowd.</a:t>
            </a:r>
            <a:endParaRPr/>
          </a:p>
          <a:p>
            <a:pPr marL="457200" lvl="0" indent="-300037" algn="l" rtl="0">
              <a:lnSpc>
                <a:spcPct val="115000"/>
              </a:lnSpc>
              <a:spcBef>
                <a:spcPts val="0"/>
              </a:spcBef>
              <a:spcAft>
                <a:spcPts val="0"/>
              </a:spcAft>
              <a:buSzPct val="64285"/>
              <a:buChar char="•"/>
            </a:pPr>
            <a:r>
              <a:rPr lang="en-GB"/>
              <a:t>It is also important that the transitions between tracks are smooth and on beat. In the real world, Pioneer CDJ decks feature a phase meter, that shows the DJ if the two tracks currently playing are on beat or not. A similar system will be implemented into the game where the player can gain or lose points based on how on or off beat their tracks are. </a:t>
            </a:r>
            <a:endParaRPr/>
          </a:p>
          <a:p>
            <a:pPr marL="457200" lvl="0" indent="-300037" algn="l" rtl="0">
              <a:lnSpc>
                <a:spcPct val="115000"/>
              </a:lnSpc>
              <a:spcBef>
                <a:spcPts val="0"/>
              </a:spcBef>
              <a:spcAft>
                <a:spcPts val="0"/>
              </a:spcAft>
              <a:buSzPct val="64285"/>
              <a:buChar char="•"/>
            </a:pPr>
            <a:r>
              <a:rPr lang="en-GB"/>
              <a:t>In order for the DJ to be able to beat match efficiently, some time and pitch algorithms from the industry-standard Pioneer CDJ-3000 decks and Pioneer DJM-900NXS mixer will be simulated. The features that will be available in-game will depend on how they will be able to be implemented within Unity. </a:t>
            </a:r>
            <a:endParaRPr/>
          </a:p>
        </p:txBody>
      </p:sp>
      <p:pic>
        <p:nvPicPr>
          <p:cNvPr id="118" name="Google Shape;118;p16"/>
          <p:cNvPicPr preferRelativeResize="0"/>
          <p:nvPr/>
        </p:nvPicPr>
        <p:blipFill>
          <a:blip r:embed="rId3">
            <a:alphaModFix/>
          </a:blip>
          <a:stretch>
            <a:fillRect/>
          </a:stretch>
        </p:blipFill>
        <p:spPr>
          <a:xfrm>
            <a:off x="3190875" y="5687863"/>
            <a:ext cx="5810250" cy="9048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7"/>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Play"/>
              <a:buNone/>
            </a:pPr>
            <a:r>
              <a:rPr lang="en-GB" dirty="0"/>
              <a:t>Feature requirements</a:t>
            </a:r>
            <a:endParaRPr dirty="0"/>
          </a:p>
        </p:txBody>
      </p:sp>
      <p:sp>
        <p:nvSpPr>
          <p:cNvPr id="124" name="Google Shape;124;p17"/>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lt1"/>
              </a:buClr>
              <a:buSzPts val="2800"/>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8"/>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Play"/>
              <a:buNone/>
            </a:pPr>
            <a:r>
              <a:rPr lang="en-GB" dirty="0"/>
              <a:t>MOSCOW analysis </a:t>
            </a:r>
            <a:endParaRPr dirty="0"/>
          </a:p>
        </p:txBody>
      </p:sp>
      <p:sp>
        <p:nvSpPr>
          <p:cNvPr id="130" name="Google Shape;130;p18"/>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lt1"/>
              </a:buClr>
              <a:buSzPts val="2800"/>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Play"/>
              <a:buNone/>
            </a:pPr>
            <a:r>
              <a:rPr lang="en-GB" dirty="0"/>
              <a:t>Technologies used</a:t>
            </a:r>
            <a:endParaRPr dirty="0"/>
          </a:p>
        </p:txBody>
      </p:sp>
      <p:sp>
        <p:nvSpPr>
          <p:cNvPr id="136" name="Google Shape;136;p19"/>
          <p:cNvSpPr txBox="1">
            <a:spLocks noGrp="1"/>
          </p:cNvSpPr>
          <p:nvPr>
            <p:ph type="body" idx="1"/>
          </p:nvPr>
        </p:nvSpPr>
        <p:spPr>
          <a:prstGeom prst="rect">
            <a:avLst/>
          </a:prstGeom>
          <a:noFill/>
          <a:ln>
            <a:noFill/>
          </a:ln>
        </p:spPr>
        <p:txBody>
          <a:bodyPr spcFirstLastPara="1" wrap="square" lIns="91425" tIns="45700" rIns="91425" bIns="45700" anchor="t" anchorCtr="0">
            <a:normAutofit lnSpcReduction="10000"/>
          </a:bodyPr>
          <a:lstStyle/>
          <a:p>
            <a:pPr marL="457200" lvl="0" indent="-342900" algn="l" rtl="0">
              <a:lnSpc>
                <a:spcPct val="90000"/>
              </a:lnSpc>
              <a:spcBef>
                <a:spcPts val="0"/>
              </a:spcBef>
              <a:spcAft>
                <a:spcPts val="0"/>
              </a:spcAft>
              <a:buSzPts val="1800"/>
              <a:buChar char="•"/>
            </a:pPr>
            <a:r>
              <a:rPr lang="en-GB"/>
              <a:t>Unity will be used due to its excellent multi-platform capabilities. Another reason that Unity is being used is due to the developer’s greater familiarity with the engine as opposed to Unreal. It has not yet been decided which exact version of Unity will be used, however it will most likely be an LTS branch due to greater stability. Furthermore, it is unlikely that the game will make use of the new features available in the latest Preview versions.</a:t>
            </a:r>
            <a:endParaRPr/>
          </a:p>
          <a:p>
            <a:pPr marL="457200" lvl="0" indent="-342900" algn="l" rtl="0">
              <a:lnSpc>
                <a:spcPct val="90000"/>
              </a:lnSpc>
              <a:spcBef>
                <a:spcPts val="0"/>
              </a:spcBef>
              <a:spcAft>
                <a:spcPts val="0"/>
              </a:spcAft>
              <a:buSzPts val="1800"/>
              <a:buChar char="•"/>
            </a:pPr>
            <a:r>
              <a:rPr lang="en-GB"/>
              <a:t>The target platform is PC. PS5 support is being strongly considered, however, due to the depth and complexity of the gameplay controls, it may not be feasible to adapt a control scheme specifically for the DualSense.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0"/>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Play"/>
              <a:buNone/>
            </a:pPr>
            <a:r>
              <a:rPr lang="en-GB" dirty="0"/>
              <a:t>Development methodology</a:t>
            </a:r>
            <a:endParaRPr dirty="0"/>
          </a:p>
        </p:txBody>
      </p:sp>
      <p:sp>
        <p:nvSpPr>
          <p:cNvPr id="142" name="Google Shape;142;p20"/>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lt1"/>
              </a:buClr>
              <a:buSzPts val="2800"/>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1"/>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Play"/>
              <a:buNone/>
            </a:pPr>
            <a:r>
              <a:rPr lang="en-GB" dirty="0"/>
              <a:t>Ethical, Legal &amp; Social issues and Data Security issues</a:t>
            </a:r>
            <a:endParaRPr dirty="0"/>
          </a:p>
        </p:txBody>
      </p:sp>
      <p:sp>
        <p:nvSpPr>
          <p:cNvPr id="148" name="Google Shape;148;p21"/>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r>
              <a:rPr lang="en-GB"/>
              <a:t>The game rating is expected to be PEGI 7 – no themes of violence, gore or foul language are expected to be present in the game. The reason for a rating of ages 7 or higher is due to the depiction of nightlife. </a:t>
            </a:r>
            <a:endParaRPr/>
          </a:p>
          <a:p>
            <a:pPr marL="457200" lvl="0" indent="-342900" algn="l" rtl="0">
              <a:lnSpc>
                <a:spcPct val="90000"/>
              </a:lnSpc>
              <a:spcBef>
                <a:spcPts val="0"/>
              </a:spcBef>
              <a:spcAft>
                <a:spcPts val="0"/>
              </a:spcAft>
              <a:buSzPts val="1800"/>
              <a:buChar char="•"/>
            </a:pPr>
            <a:r>
              <a:rPr lang="en-GB"/>
              <a:t>Music is a core component of this game, and due to copyright reasons, all music will need to be composed by the developer so that first-party ownership can be guaranteed. Alternatively, music from guaranteed open-source, copyright-free sources can be utilised. A document tracking music sources and licensing will need to be used.</a:t>
            </a:r>
            <a:endParaRPr/>
          </a:p>
          <a:p>
            <a:pPr marL="228600" lvl="0" indent="-50800" algn="l" rtl="0">
              <a:lnSpc>
                <a:spcPct val="90000"/>
              </a:lnSpc>
              <a:spcBef>
                <a:spcPts val="0"/>
              </a:spcBef>
              <a:spcAft>
                <a:spcPts val="0"/>
              </a:spcAft>
              <a:buClr>
                <a:schemeClr val="lt1"/>
              </a:buClr>
              <a:buSzPts val="2800"/>
              <a:buNone/>
            </a:pPr>
            <a:endParaRPr/>
          </a:p>
        </p:txBody>
      </p:sp>
    </p:spTree>
  </p:cSld>
  <p:clrMapOvr>
    <a:masterClrMapping/>
  </p:clrMapOvr>
</p:sld>
</file>

<file path=ppt/theme/theme1.xml><?xml version="1.0" encoding="utf-8"?>
<a:theme xmlns:a="http://schemas.openxmlformats.org/drawingml/2006/main" name="Office Theme">
  <a:themeElements>
    <a:clrScheme name="Blue Green">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Blue Green">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docProps/app.xml><?xml version="1.0" encoding="utf-8"?>
<Properties xmlns="http://schemas.openxmlformats.org/officeDocument/2006/extended-properties" xmlns:vt="http://schemas.openxmlformats.org/officeDocument/2006/docPropsVTypes">
  <Template/>
  <TotalTime>0</TotalTime>
  <Words>906</Words>
  <Application>Microsoft Macintosh PowerPoint</Application>
  <PresentationFormat>Widescreen</PresentationFormat>
  <Paragraphs>45</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Play</vt:lpstr>
      <vt:lpstr>Office Theme</vt:lpstr>
      <vt:lpstr>DJ Simulator – Project Proposal</vt:lpstr>
      <vt:lpstr>Game overview</vt:lpstr>
      <vt:lpstr>Game aesthetics</vt:lpstr>
      <vt:lpstr>Main game mechanic</vt:lpstr>
      <vt:lpstr>Feature requirements</vt:lpstr>
      <vt:lpstr>MOSCOW analysis </vt:lpstr>
      <vt:lpstr>Technologies used</vt:lpstr>
      <vt:lpstr>Development methodology</vt:lpstr>
      <vt:lpstr>Ethical, Legal &amp; Social issues and Data Security issues</vt:lpstr>
      <vt:lpstr>Future plans &amp; schedule</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Mac Baranowski</cp:lastModifiedBy>
  <cp:revision>1</cp:revision>
  <dcterms:modified xsi:type="dcterms:W3CDTF">2024-10-23T19:47:01Z</dcterms:modified>
</cp:coreProperties>
</file>